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32" r:id="rId1"/>
    <p:sldMasterId id="2147484180" r:id="rId2"/>
  </p:sldMasterIdLst>
  <p:notesMasterIdLst>
    <p:notesMasterId r:id="rId23"/>
  </p:notesMasterIdLst>
  <p:sldIdLst>
    <p:sldId id="279" r:id="rId3"/>
    <p:sldId id="281" r:id="rId4"/>
    <p:sldId id="278" r:id="rId5"/>
    <p:sldId id="269" r:id="rId6"/>
    <p:sldId id="271" r:id="rId7"/>
    <p:sldId id="261" r:id="rId8"/>
    <p:sldId id="282" r:id="rId9"/>
    <p:sldId id="266" r:id="rId10"/>
    <p:sldId id="260" r:id="rId11"/>
    <p:sldId id="268" r:id="rId12"/>
    <p:sldId id="264" r:id="rId13"/>
    <p:sldId id="273" r:id="rId14"/>
    <p:sldId id="286" r:id="rId15"/>
    <p:sldId id="287" r:id="rId16"/>
    <p:sldId id="267" r:id="rId17"/>
    <p:sldId id="265" r:id="rId18"/>
    <p:sldId id="270" r:id="rId19"/>
    <p:sldId id="275" r:id="rId20"/>
    <p:sldId id="284" r:id="rId21"/>
    <p:sldId id="277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без заголовка" id="{E5E084D7-C77E-49D9-8565-B6C2EBB72E57}">
          <p14:sldIdLst>
            <p14:sldId id="279"/>
            <p14:sldId id="281"/>
            <p14:sldId id="278"/>
            <p14:sldId id="269"/>
            <p14:sldId id="271"/>
            <p14:sldId id="261"/>
            <p14:sldId id="282"/>
            <p14:sldId id="266"/>
            <p14:sldId id="260"/>
            <p14:sldId id="268"/>
            <p14:sldId id="264"/>
            <p14:sldId id="273"/>
            <p14:sldId id="286"/>
            <p14:sldId id="287"/>
            <p14:sldId id="267"/>
            <p14:sldId id="265"/>
            <p14:sldId id="270"/>
            <p14:sldId id="275"/>
            <p14:sldId id="284"/>
            <p14:sldId id="27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27" autoAdjust="0"/>
    <p:restoredTop sz="89130" autoAdjust="0"/>
  </p:normalViewPr>
  <p:slideViewPr>
    <p:cSldViewPr snapToGrid="0">
      <p:cViewPr>
        <p:scale>
          <a:sx n="58" d="100"/>
          <a:sy n="58" d="100"/>
        </p:scale>
        <p:origin x="-1776" y="-1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156150-6582-49D2-8F02-FE73D9F9A8B0}" type="datetimeFigureOut">
              <a:rPr lang="ru-RU" smtClean="0"/>
              <a:t>29.11.15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2D149-1C58-41D6-89F7-461AE24DF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4630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2D149-1C58-41D6-89F7-461AE24DF243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8586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12D149-1C58-41D6-89F7-461AE24DF2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E412-8666-434D-9707-1F285627221A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66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A38E-005B-467B-84B0-D2103AD94969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6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48B8-943B-4751-94B5-EAC7F3CD91B2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706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150DF-0535-47C0-90AB-8871C73F44D1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AC4F-7AAE-4F1F-82A9-BD7924EA158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00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8E412-8666-434D-9707-1F285627221A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7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480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614-95F2-47F8-A73C-F27042088FFD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07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0D5B-DCC9-4812-A1E0-1FA238424571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08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24C5-223B-4EF4-B7BA-8807F0BBFBED}" type="datetime1">
              <a:rPr lang="ru-RU" smtClean="0"/>
              <a:t>29.11.15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77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0CD6-0059-4D24-BD46-74953C8E2081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275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F53F-8B5F-40F1-B858-ED37906F03C9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34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600" b="1" i="1" u="sng">
                <a:cs typeface="Aharoni" panose="02010803020104030203" pitchFamily="2" charset="-79"/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40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6726-FE9C-44E8-A368-665683E53ED4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742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251-90E5-48F6-8448-12CDB649BEEE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565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5890210"/>
      </p:ext>
    </p:extLst>
  </p:cSld>
  <p:clrMapOvr>
    <a:masterClrMapping/>
  </p:clrMapOvr>
  <p:hf sldNum="0"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4251096"/>
      </p:ext>
    </p:extLst>
  </p:cSld>
  <p:clrMapOvr>
    <a:masterClrMapping/>
  </p:clrMapOvr>
  <p:hf sldNum="0"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054442"/>
      </p:ext>
    </p:extLst>
  </p:cSld>
  <p:clrMapOvr>
    <a:masterClrMapping/>
  </p:clrMapOvr>
  <p:hf sldNum="0"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151323"/>
      </p:ext>
    </p:extLst>
  </p:cSld>
  <p:clrMapOvr>
    <a:masterClrMapping/>
  </p:clrMapOvr>
  <p:hf sldNum="0"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3077189"/>
      </p:ext>
    </p:extLst>
  </p:cSld>
  <p:clrMapOvr>
    <a:masterClrMapping/>
  </p:clrMapOvr>
  <p:hf sldNum="0"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2A38E-005B-467B-84B0-D2103AD94969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7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048B8-943B-4751-94B5-EAC7F3CD91B2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5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A5614-95F2-47F8-A73C-F27042088FFD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896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0D5B-DCC9-4812-A1E0-1FA238424571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32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124C5-223B-4EF4-B7BA-8807F0BBFBED}" type="datetime1">
              <a:rPr lang="ru-RU" smtClean="0"/>
              <a:t>29.11.15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01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50CD6-0059-4D24-BD46-74953C8E2081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42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FF53F-8B5F-40F1-B858-ED37906F03C9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789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F6726-FE9C-44E8-A368-665683E53ED4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379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B251-90E5-48F6-8448-12CDB649BEEE}" type="datetime1">
              <a:rPr lang="ru-RU" smtClean="0"/>
              <a:t>29.11.15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1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alphaModFix amt="9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707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3" r:id="rId1"/>
    <p:sldLayoutId id="2147484134" r:id="rId2"/>
    <p:sldLayoutId id="2147484135" r:id="rId3"/>
    <p:sldLayoutId id="2147484136" r:id="rId4"/>
    <p:sldLayoutId id="2147484137" r:id="rId5"/>
    <p:sldLayoutId id="2147484138" r:id="rId6"/>
    <p:sldLayoutId id="2147484139" r:id="rId7"/>
    <p:sldLayoutId id="2147484140" r:id="rId8"/>
    <p:sldLayoutId id="2147484141" r:id="rId9"/>
    <p:sldLayoutId id="2147484142" r:id="rId10"/>
    <p:sldLayoutId id="2147484143" r:id="rId11"/>
    <p:sldLayoutId id="2147484131" r:id="rId12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664A-0F49-410E-ABD1-2F3FF3F539C0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AC56B2F1-0133-450C-AEF9-2453B57178F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187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1" r:id="rId1"/>
    <p:sldLayoutId id="2147484182" r:id="rId2"/>
    <p:sldLayoutId id="2147484183" r:id="rId3"/>
    <p:sldLayoutId id="2147484184" r:id="rId4"/>
    <p:sldLayoutId id="2147484185" r:id="rId5"/>
    <p:sldLayoutId id="2147484186" r:id="rId6"/>
    <p:sldLayoutId id="2147484187" r:id="rId7"/>
    <p:sldLayoutId id="2147484188" r:id="rId8"/>
    <p:sldLayoutId id="2147484189" r:id="rId9"/>
    <p:sldLayoutId id="2147484190" r:id="rId10"/>
    <p:sldLayoutId id="2147484191" r:id="rId11"/>
    <p:sldLayoutId id="2147484192" r:id="rId12"/>
    <p:sldLayoutId id="2147484193" r:id="rId13"/>
    <p:sldLayoutId id="2147484194" r:id="rId14"/>
    <p:sldLayoutId id="2147484195" r:id="rId15"/>
    <p:sldLayoutId id="2147484196" r:id="rId16"/>
  </p:sldLayoutIdLst>
  <mc:AlternateContent xmlns:mc="http://schemas.openxmlformats.org/markup-compatibility/2006" xmlns:p14="http://schemas.microsoft.com/office/powerpoint/2010/main">
    <mc:Choice Requires="p14">
      <p:transition spd="slow" p14:dur="1200">
        <p14:prism dir="d"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7.jpg"/><Relationship Id="rId8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emf"/><Relationship Id="rId8" Type="http://schemas.openxmlformats.org/officeDocument/2006/relationships/image" Target="../media/image2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hyperlink" Target="http://sfbtver.ru/sfb.php" TargetMode="External"/><Relationship Id="rId5" Type="http://schemas.openxmlformats.org/officeDocument/2006/relationships/image" Target="../media/image42.png"/><Relationship Id="rId6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hyperlink" Target="http://sfbtver.ru/fasadnyy_dekor.php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52.jpg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8" Type="http://schemas.openxmlformats.org/officeDocument/2006/relationships/image" Target="../media/image56.emf"/><Relationship Id="rId9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g"/><Relationship Id="rId7" Type="http://schemas.openxmlformats.org/officeDocument/2006/relationships/image" Target="../media/image60.jpg"/><Relationship Id="rId8" Type="http://schemas.openxmlformats.org/officeDocument/2006/relationships/image" Target="../media/image61.jpg"/><Relationship Id="rId9" Type="http://schemas.openxmlformats.org/officeDocument/2006/relationships/image" Target="../media/image62.png"/><Relationship Id="rId10" Type="http://schemas.openxmlformats.org/officeDocument/2006/relationships/image" Target="../media/image2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1" Type="http://schemas.microsoft.com/office/2007/relationships/media" Target="../media/media17.m4a"/><Relationship Id="rId2" Type="http://schemas.openxmlformats.org/officeDocument/2006/relationships/audio" Target="../media/media17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5" Type="http://schemas.openxmlformats.org/officeDocument/2006/relationships/image" Target="../media/image63.png"/><Relationship Id="rId1" Type="http://schemas.microsoft.com/office/2007/relationships/media" Target="../media/media18.m4a"/><Relationship Id="rId2" Type="http://schemas.openxmlformats.org/officeDocument/2006/relationships/audio" Target="../media/media18.m4a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jpeg"/><Relationship Id="rId12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jpeg"/><Relationship Id="rId8" Type="http://schemas.openxmlformats.org/officeDocument/2006/relationships/image" Target="../media/image10.jpeg"/><Relationship Id="rId9" Type="http://schemas.openxmlformats.org/officeDocument/2006/relationships/image" Target="../media/image11.emf"/><Relationship Id="rId10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hyperlink" Target="http://kupolhrama.ru/wp-content/uploads/2015/02/Produkciy-iz-steklofibrobetona-4.jpg" TargetMode="External"/><Relationship Id="rId12" Type="http://schemas.openxmlformats.org/officeDocument/2006/relationships/image" Target="../media/image20.jpeg"/><Relationship Id="rId13" Type="http://schemas.openxmlformats.org/officeDocument/2006/relationships/image" Target="../media/image21.jpeg"/><Relationship Id="rId14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jpeg"/><Relationship Id="rId7" Type="http://schemas.openxmlformats.org/officeDocument/2006/relationships/image" Target="../media/image17.jpeg"/><Relationship Id="rId8" Type="http://schemas.openxmlformats.org/officeDocument/2006/relationships/image" Target="../media/image18.jpeg"/><Relationship Id="rId9" Type="http://schemas.openxmlformats.org/officeDocument/2006/relationships/hyperlink" Target="http://kupolhrama.ru/wp-content/uploads/2015/02/Produkciy-iz-steklofibrobetona-5.jpg" TargetMode="External"/><Relationship Id="rId10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Relationship Id="rId3" Type="http://schemas.openxmlformats.org/officeDocument/2006/relationships/slideLayout" Target="../slideLayouts/slideLayout14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8" Type="http://schemas.openxmlformats.org/officeDocument/2006/relationships/image" Target="../media/image26.jpeg"/><Relationship Id="rId9" Type="http://schemas.openxmlformats.org/officeDocument/2006/relationships/image" Target="../media/image27.jpeg"/><Relationship Id="rId10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08188" y="728160"/>
            <a:ext cx="10919636" cy="83997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ООО Строительная компания «Регион» г. Краснодар</a:t>
            </a:r>
            <a:r>
              <a:rPr lang="ru-RU" sz="22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200" b="1" i="1" dirty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200" b="1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Презентация технологии </a:t>
            </a:r>
            <a:r>
              <a:rPr lang="ru-RU" sz="2800" b="1" i="1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строительства элитных объектов </a:t>
            </a: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/>
            </a:r>
            <a:b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</a:br>
            <a:r>
              <a:rPr lang="ru-RU" sz="2800" b="1" i="1" u="sng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по </a:t>
            </a:r>
            <a:r>
              <a:rPr lang="ru-RU" sz="2800" b="1" i="1" u="sng" dirty="0">
                <a:solidFill>
                  <a:prstClr val="black">
                    <a:lumMod val="85000"/>
                    <a:lumOff val="15000"/>
                  </a:prstClr>
                </a:solidFill>
              </a:rPr>
              <a:t>цене эконом класса </a:t>
            </a:r>
            <a:endParaRPr lang="ru-RU" sz="2800" u="sng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83426" y="1773578"/>
            <a:ext cx="11212637" cy="999381"/>
          </a:xfrm>
        </p:spPr>
        <p:txBody>
          <a:bodyPr>
            <a:noAutofit/>
          </a:bodyPr>
          <a:lstStyle/>
          <a:p>
            <a:pPr algn="ctr"/>
            <a:r>
              <a:rPr lang="ru-RU" sz="40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 Монолитно-каркасная технология:</a:t>
            </a:r>
            <a:r>
              <a:rPr lang="ru-RU" sz="32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 </a:t>
            </a:r>
            <a:r>
              <a:rPr lang="ru-RU" sz="2400" b="1" i="1" dirty="0" smtClean="0">
                <a:latin typeface="Bookman Old Style" panose="02050604050505020204" pitchFamily="18" charset="0"/>
                <a:cs typeface="Aharoni" panose="02010803020104030203" pitchFamily="2" charset="-79"/>
              </a:rPr>
              <a:t>несущий металлокаркас + несъемная опалубка + пенобетон.</a:t>
            </a:r>
            <a:endParaRPr lang="ru-RU" sz="2400" b="1" i="1" dirty="0">
              <a:latin typeface="Bookman Old Style" panose="02050604050505020204" pitchFamily="18" charset="0"/>
              <a:cs typeface="Aharoni" panose="02010803020104030203" pitchFamily="2" charset="-79"/>
            </a:endParaRPr>
          </a:p>
        </p:txBody>
      </p:sp>
      <p:pic>
        <p:nvPicPr>
          <p:cNvPr id="4" name="Звук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641277" y="2978405"/>
            <a:ext cx="718654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Инновационное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сочетание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трех прогрессивных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строительных технологий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: </a:t>
            </a:r>
            <a:r>
              <a:rPr lang="ru-RU" sz="2000" i="1" dirty="0" err="1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металлокаркасной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, пенобетонной и применение несъемной опалубки из стеклофибробетона с использованием ЛМК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в качестве несущего каркаса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для стен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и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перекрытий, устройство несъемной опалубки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из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СФБ с применением в качестве утеплителя легкого пенобетона, позволяет </a:t>
            </a:r>
            <a:r>
              <a:rPr lang="ru-RU" sz="2000" i="1" dirty="0">
                <a:latin typeface="Bookman Old Style" panose="02050604050505020204" pitchFamily="18" charset="0"/>
                <a:cs typeface="Iskoola Pota" panose="020B0502040204020203" pitchFamily="34" charset="0"/>
              </a:rPr>
              <a:t>быстро, экономично и качественно возводить жилые и общественные здания высотой до </a:t>
            </a:r>
            <a:r>
              <a:rPr lang="ru-RU" sz="2000" i="1" dirty="0" smtClean="0">
                <a:latin typeface="Bookman Old Style" panose="02050604050505020204" pitchFamily="18" charset="0"/>
                <a:cs typeface="Iskoola Pota" panose="020B0502040204020203" pitchFamily="34" charset="0"/>
              </a:rPr>
              <a:t>35 этажей.</a:t>
            </a:r>
          </a:p>
          <a:p>
            <a:pPr algn="just"/>
            <a:endParaRPr lang="ru-RU" sz="2000" i="1" dirty="0">
              <a:latin typeface="Bookman Old Style" panose="02050604050505020204" pitchFamily="18" charset="0"/>
              <a:cs typeface="Iskoola Pota" panose="020B0502040204020203" pitchFamily="34" charset="0"/>
            </a:endParaRPr>
          </a:p>
          <a:p>
            <a:pPr algn="ctr"/>
            <a:r>
              <a:rPr lang="ru-RU" b="1" i="1" dirty="0" smtClean="0">
                <a:latin typeface="Bookman Old Style" panose="02050604050505020204" pitchFamily="18" charset="0"/>
              </a:rPr>
              <a:t>2015 год </a:t>
            </a:r>
            <a:endParaRPr lang="ru-RU" b="1" i="1" dirty="0">
              <a:latin typeface="Bookman Old Style" panose="020506040505050202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394" y="2791910"/>
            <a:ext cx="2593887" cy="375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630">
        <p14:prism dir="d"/>
      </p:transition>
    </mc:Choice>
    <mc:Fallback xmlns="">
      <p:transition spd="slow" advTm="1163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0599" y="62321"/>
            <a:ext cx="11718499" cy="585857"/>
          </a:xfrm>
        </p:spPr>
        <p:txBody>
          <a:bodyPr>
            <a:normAutofit fontScale="90000"/>
          </a:bodyPr>
          <a:lstStyle/>
          <a:p>
            <a:r>
              <a:rPr lang="ru-RU" sz="2700" dirty="0" smtClean="0"/>
              <a:t>Малоэтажное строительство с применением несъемной опалубки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74131" y="1351516"/>
            <a:ext cx="2764073" cy="1761139"/>
          </a:xfrm>
          <a:prstGeom prst="rect">
            <a:avLst/>
          </a:prstGeom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>
          <a:xfrm>
            <a:off x="9542905" y="6460832"/>
            <a:ext cx="1146283" cy="370396"/>
          </a:xfrm>
        </p:spPr>
        <p:txBody>
          <a:bodyPr/>
          <a:lstStyle/>
          <a:p>
            <a:pPr algn="ctr"/>
            <a:fld id="{9CAE23E7-529B-408F-8206-48D0E5EE2B19}" type="datetime1">
              <a:rPr lang="ru-RU" smtClean="0"/>
              <a:pPr algn="ctr"/>
              <a:t>29.11.15</a:t>
            </a:fld>
            <a:endParaRPr lang="ru-RU" dirty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601745" y="6466103"/>
            <a:ext cx="7619999" cy="365125"/>
          </a:xfrm>
        </p:spPr>
        <p:txBody>
          <a:bodyPr/>
          <a:lstStyle/>
          <a:p>
            <a:r>
              <a:rPr lang="ru-RU" sz="1600" dirty="0" smtClean="0"/>
              <a:t>ООО СК "Регион" г. Краснодар,   E-</a:t>
            </a:r>
            <a:r>
              <a:rPr lang="ru-RU" sz="1600" dirty="0" err="1" smtClean="0"/>
              <a:t>mail</a:t>
            </a:r>
            <a:r>
              <a:rPr lang="ru-RU" sz="1600" dirty="0" smtClean="0"/>
              <a:t>: skregion08@bk.ru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5289" y="586705"/>
            <a:ext cx="2782306" cy="22990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131" y="3261774"/>
            <a:ext cx="2764073" cy="21574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289" y="2964073"/>
            <a:ext cx="2975868" cy="2075105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28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02">
        <p14:prism dir="d"/>
      </p:transition>
    </mc:Choice>
    <mc:Fallback xmlns="">
      <p:transition spd="slow" advTm="50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75" y="169040"/>
            <a:ext cx="8911687" cy="662079"/>
          </a:xfrm>
        </p:spPr>
        <p:txBody>
          <a:bodyPr>
            <a:normAutofit/>
          </a:bodyPr>
          <a:lstStyle/>
          <a:p>
            <a:r>
              <a:rPr lang="ru-RU" dirty="0" smtClean="0"/>
              <a:t>Многоэтажное строительство</a:t>
            </a:r>
            <a:endParaRPr lang="ru-RU" dirty="0"/>
          </a:p>
        </p:txBody>
      </p:sp>
      <p:pic>
        <p:nvPicPr>
          <p:cNvPr id="2050" name="Picture 2" descr="http://tcd33.ru/images/str5.jp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748266"/>
            <a:ext cx="3669030" cy="300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FE06C-51A8-4512-A052-4C8863A731AC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55201" y="6544153"/>
            <a:ext cx="10436845" cy="279400"/>
          </a:xfrm>
        </p:spPr>
        <p:txBody>
          <a:bodyPr/>
          <a:lstStyle/>
          <a:p>
            <a:r>
              <a:rPr lang="ru-RU" sz="2000" dirty="0" smtClean="0"/>
              <a:t>ООО СК "Регион" г. Краснодар,   E-</a:t>
            </a:r>
            <a:r>
              <a:rPr lang="ru-RU" sz="2000" dirty="0" err="1" smtClean="0"/>
              <a:t>mail</a:t>
            </a:r>
            <a:r>
              <a:rPr lang="ru-RU" sz="2000" dirty="0" smtClean="0"/>
              <a:t>: skregion08@bk.ru</a:t>
            </a:r>
            <a:endParaRPr lang="ru-RU" sz="2000" dirty="0"/>
          </a:p>
        </p:txBody>
      </p:sp>
      <p:sp>
        <p:nvSpPr>
          <p:cNvPr id="4" name="AutoShape 4" descr="Лондонский Сит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605" y="748266"/>
            <a:ext cx="4292467" cy="572705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5" y="3753293"/>
            <a:ext cx="3669030" cy="27220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072" y="0"/>
            <a:ext cx="4079963" cy="6480813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2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111">
        <p14:prism dir="d"/>
      </p:transition>
    </mc:Choice>
    <mc:Fallback xmlns="">
      <p:transition spd="slow" advTm="511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0291" y="74698"/>
            <a:ext cx="11286835" cy="618029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Панели для несъемной опалубки: описание Стеклоцем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607126" y="831273"/>
            <a:ext cx="9897485" cy="529916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Строительный </a:t>
            </a:r>
            <a:r>
              <a:rPr lang="ru-RU" sz="2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материал: панели </a:t>
            </a:r>
            <a:r>
              <a:rPr lang="ru-RU" sz="2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"Стеклоцем"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Стеклоцементные панели Стеклоцем 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Glass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Cement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Board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СЦП — уникальный современный материал, который разработали специалисты компании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Стройэволюция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с которой у нас установлена партнерские отношения.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Реализация проекта по разработке и производству стеклоцементных панелей производилась на основании анализа актуальных листовых материалов, которые широко разрекламированы и давно представлены на строительном рынке: плиты OSB (ОСБ), плиты ГКЛ и ГВЛ, асбестоцементные листы,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фиброцементные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панели,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цементностружечные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плиты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щепоцементные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СМЛ. Тщательное изучение позволило представить нечто совершенное новое на строительном рынке.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Стеклоцем — это панели минеральные композиционные, в основе находится цементный вяжущий фракционированный песок, также добавляют: керамзит, сетку армирующую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щелочестойкую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гранулированное пеностекло и добавки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полифункциональные.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Стеклоцем производятся по вибропрокатной технологии. Данная технология позволяет получать панель переменной плотности (прочности) по высоте сечения: менее плотный слой формируется в области нейтральной оси, в серединной зоне, тогда как более плотные слои – в зоне крайних растянутых волокон. Весь технологический цикл производства полностью автоматизирован.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Лицевая поверхность панелей глянцевая, без раковин и неровностей. Такое качество предоставляет широкие возможности по декорированию панелей Стеклоцем без дорогостоящих 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трудозатратных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операций.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Панели можно окрашивать,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кашировать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ламинировать. Высокая геометрическая точность панелей обеспечивается обработкой четырехсторонним автоматическим обрезчиком.</a:t>
            </a:r>
          </a:p>
          <a:p>
            <a:pPr algn="just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Регулируя оптимальным образом рецептурой сырьевой смеси, гранулометрическим составом заполнителей, армированием, технологическим режимом производства линии, получен спектр стеклоцементных панелей с уникальным диапазоном характеристик, что позволяет классифицировать панели как в классе теплоизоляционных (звукоизоляционных), конструкционно-теплоизоляционных так и конструкционных материалов и применять их при производстве как внутренних, так и наружных работ.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C385-F0C9-4A08-95F3-3708CD7B98C0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863">
        <p14:prism dir="d"/>
      </p:transition>
    </mc:Choice>
    <mc:Fallback xmlns="">
      <p:transition spd="slow" advTm="10863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289" y="-68617"/>
            <a:ext cx="11945111" cy="1280890"/>
          </a:xfrm>
        </p:spPr>
        <p:txBody>
          <a:bodyPr>
            <a:normAutofit/>
          </a:bodyPr>
          <a:lstStyle/>
          <a:p>
            <a:r>
              <a:rPr lang="ru-RU" sz="2800" dirty="0"/>
              <a:t>Панели для несъемной опалубки: </a:t>
            </a:r>
            <a:r>
              <a:rPr lang="ru-RU" sz="2800" dirty="0" smtClean="0"/>
              <a:t>описание СФБ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336800" y="424873"/>
            <a:ext cx="9578109" cy="6063453"/>
          </a:xfrm>
        </p:spPr>
        <p:txBody>
          <a:bodyPr>
            <a:noAutofit/>
          </a:bodyPr>
          <a:lstStyle/>
          <a:p>
            <a:pPr algn="just"/>
            <a:r>
              <a:rPr lang="ru-RU" sz="1400" u="sng" dirty="0" smtClean="0">
                <a:hlinkClick r:id="rId4"/>
              </a:rPr>
              <a:t>          </a:t>
            </a:r>
            <a:r>
              <a:rPr lang="ru-RU" sz="1400" u="sng" dirty="0" err="1" smtClean="0">
                <a:hlinkClick r:id="rId4"/>
              </a:rPr>
              <a:t>Стеклофибробетон</a:t>
            </a:r>
            <a:r>
              <a:rPr lang="ru-RU" sz="1400" dirty="0"/>
              <a:t> – это цементный бетон, армированный специально изготовленным для этой цели </a:t>
            </a:r>
            <a:r>
              <a:rPr lang="ru-RU" sz="1400" dirty="0" smtClean="0"/>
              <a:t>      стекловолокном</a:t>
            </a:r>
            <a:r>
              <a:rPr lang="ru-RU" sz="1400" dirty="0"/>
              <a:t>. Он представляет собой композитную смесь из мелкозернистых портландцемента и песка, воды и </a:t>
            </a:r>
            <a:r>
              <a:rPr lang="ru-RU" sz="1400" dirty="0" err="1"/>
              <a:t>щелочестойких</a:t>
            </a:r>
            <a:r>
              <a:rPr lang="ru-RU" sz="1400" dirty="0"/>
              <a:t> стеклянных волокон, называемых фибрами. </a:t>
            </a:r>
            <a:endParaRPr lang="ru-RU" sz="1400" dirty="0" smtClean="0"/>
          </a:p>
          <a:p>
            <a:pPr algn="just"/>
            <a:r>
              <a:rPr lang="ru-RU" sz="1400" dirty="0" smtClean="0"/>
              <a:t>В </a:t>
            </a:r>
            <a:r>
              <a:rPr lang="ru-RU" sz="1400" dirty="0"/>
              <a:t>мировой практике СФБ стал применяться строителями с семидесятых годов прошлого века. В России этот материал появился сравнительно недавно. </a:t>
            </a:r>
            <a:r>
              <a:rPr lang="ru-RU" sz="1400" dirty="0" smtClean="0"/>
              <a:t>В </a:t>
            </a:r>
            <a:r>
              <a:rPr lang="ru-RU" sz="1400" dirty="0"/>
              <a:t>настоящее время </a:t>
            </a:r>
            <a:r>
              <a:rPr lang="ru-RU" sz="1400" dirty="0" err="1"/>
              <a:t>стеклофибробетон</a:t>
            </a:r>
            <a:r>
              <a:rPr lang="ru-RU" sz="1400" dirty="0"/>
              <a:t> прочно занял лидирующее место в строительной индустрии, и его производство год от года только увеличивается.</a:t>
            </a:r>
          </a:p>
          <a:p>
            <a:pPr algn="just"/>
            <a:r>
              <a:rPr lang="ru-RU" sz="1400" dirty="0"/>
              <a:t>Главным недостатком обычного бетона, как и любого другого каменного материала, является малая прочность при растяжении. </a:t>
            </a:r>
            <a:r>
              <a:rPr lang="ru-RU" sz="1400" dirty="0" smtClean="0"/>
              <a:t>В </a:t>
            </a:r>
            <a:r>
              <a:rPr lang="ru-RU" sz="1400" dirty="0"/>
              <a:t>результате за счет применения стекловолокна, у которого модуль упругости в три раза выше, чем у обычного бетона, новый материал имеет значительную прочность на изгиб и растяжение.</a:t>
            </a:r>
          </a:p>
          <a:p>
            <a:pPr algn="just"/>
            <a:r>
              <a:rPr lang="ru-RU" sz="1400" dirty="0"/>
              <a:t>В зависимости от технологии изготовления стеклофибробетона, количество стекловолокна в готовом материале составляет от 3 до 5 процентов к весу изделия. Для предотвращения расслаивания или растрескивания при производстве штукатурных поверхностей, содержание стекловолокна при армировании не превышает 2%.</a:t>
            </a:r>
          </a:p>
          <a:p>
            <a:pPr algn="just"/>
            <a:r>
              <a:rPr lang="ru-RU" sz="1400" dirty="0" smtClean="0"/>
              <a:t>Одним </a:t>
            </a:r>
            <a:r>
              <a:rPr lang="ru-RU" sz="1400" dirty="0"/>
              <a:t>из главных преимуществ, из-за которого строители проявляют к нему столь высокий интерес, является низкая масса конструкций по сравнению с железобетонными. Вес аналогичных стеновых панелей отличается в несколько раз в пользу СФБ. Применение нового бетона позволяет снизить затраты при строительстве </a:t>
            </a:r>
            <a:r>
              <a:rPr lang="ru-RU" sz="1400" dirty="0" smtClean="0"/>
              <a:t>зданий.</a:t>
            </a:r>
            <a:endParaRPr lang="en-US" sz="1400" dirty="0" smtClean="0"/>
          </a:p>
          <a:p>
            <a:pPr algn="just"/>
            <a:r>
              <a:rPr lang="ru-RU" sz="1400" dirty="0"/>
              <a:t>Самое массовое применение данный материал получил при облицовке фасадов. Толщина навесных тонкостенных панелей, применяемых в качестве фасадной облицовки, может варьироваться в широких пределах (обычно они изготавливаются в пределах 10 мм). Они могут крепиться на большинство существующих видов несущих стен</a:t>
            </a:r>
            <a:r>
              <a:rPr lang="ru-RU" sz="1400" dirty="0" smtClean="0"/>
              <a:t>: бетонные </a:t>
            </a:r>
            <a:r>
              <a:rPr lang="ru-RU" sz="1400" dirty="0"/>
              <a:t>блоки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кирпичная </a:t>
            </a:r>
            <a:r>
              <a:rPr lang="ru-RU" sz="1400" dirty="0"/>
              <a:t>кладка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панельные </a:t>
            </a:r>
            <a:r>
              <a:rPr lang="ru-RU" sz="1400" dirty="0"/>
              <a:t>стены</a:t>
            </a:r>
            <a:r>
              <a:rPr lang="ru-RU" sz="1400" dirty="0" smtClean="0"/>
              <a:t>;</a:t>
            </a:r>
            <a:r>
              <a:rPr lang="en-US" sz="1400" dirty="0" smtClean="0"/>
              <a:t> </a:t>
            </a:r>
            <a:r>
              <a:rPr lang="ru-RU" sz="1400" dirty="0" smtClean="0"/>
              <a:t>монолитный </a:t>
            </a:r>
            <a:r>
              <a:rPr lang="ru-RU" sz="1400" dirty="0"/>
              <a:t>бетон и т. д.</a:t>
            </a:r>
          </a:p>
          <a:p>
            <a:pPr algn="just"/>
            <a:endParaRPr lang="ru-RU" sz="1400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0455210" y="6487604"/>
            <a:ext cx="1146283" cy="370396"/>
          </a:xfrm>
        </p:spPr>
        <p:txBody>
          <a:bodyPr/>
          <a:lstStyle/>
          <a:p>
            <a:fld id="{D85D595C-8061-4C10-914E-E307FE41125E}" type="datetime1">
              <a:rPr lang="ru-RU" smtClean="0"/>
              <a:t>29.11.15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093893" y="6488326"/>
            <a:ext cx="8047902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89" y="1385355"/>
            <a:ext cx="2191511" cy="2286000"/>
          </a:xfrm>
          <a:prstGeom prst="rect">
            <a:avLst/>
          </a:prstGeom>
        </p:spPr>
      </p:pic>
      <p:pic>
        <p:nvPicPr>
          <p:cNvPr id="7" name="Звук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2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175">
        <p14:prism dir="d"/>
      </p:transition>
    </mc:Choice>
    <mc:Fallback xmlns="">
      <p:transition spd="slow" advTm="8175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27" y="0"/>
            <a:ext cx="11619345" cy="674255"/>
          </a:xfrm>
        </p:spPr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Панели для несъемной опалубки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продолжение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СФБ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24364" y="674255"/>
            <a:ext cx="9966036" cy="586826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ru-RU" dirty="0" smtClean="0"/>
              <a:t>Кроме </a:t>
            </a:r>
            <a:r>
              <a:rPr lang="ru-RU" dirty="0"/>
              <a:t>навесных панелей, из данного материала изготавливаются </a:t>
            </a:r>
            <a:r>
              <a:rPr lang="ru-RU" u="sng" dirty="0">
                <a:hlinkClick r:id="rId4"/>
              </a:rPr>
              <a:t>архитектурные элементы для фасадов зданий</a:t>
            </a:r>
            <a:r>
              <a:rPr lang="ru-RU" dirty="0"/>
              <a:t> и даже скульптурные формы.</a:t>
            </a:r>
          </a:p>
          <a:p>
            <a:pPr algn="just"/>
            <a:r>
              <a:rPr lang="ru-RU" dirty="0"/>
              <a:t>Фасадные панели из СФБ могут быть установлены как при строительстве нового здания, так и поверх существующего фасада. </a:t>
            </a:r>
          </a:p>
          <a:p>
            <a:pPr algn="just"/>
            <a:r>
              <a:rPr lang="ru-RU" dirty="0"/>
              <a:t>Еще одно замечательное свойство СФБ – поразительная архитектурная выразительность. Отсутствие жесткого каркаса позволяет добиваться самых невероятных форм, которые не доступны обыкновенному камню. СФБ может имитировать самые разные природные отделочные материалы по фактуре, внешнему виду и цвету.</a:t>
            </a:r>
          </a:p>
          <a:p>
            <a:pPr algn="just"/>
            <a:r>
              <a:rPr lang="ru-RU" dirty="0"/>
              <a:t>Совокупность всех этих качеств позволило </a:t>
            </a:r>
            <a:r>
              <a:rPr lang="ru-RU" dirty="0" err="1"/>
              <a:t>стеклофибробетону</a:t>
            </a:r>
            <a:r>
              <a:rPr lang="ru-RU" dirty="0"/>
              <a:t> занять одно из лидирующих мест среди строительных материалов в мире</a:t>
            </a:r>
            <a:r>
              <a:rPr lang="ru-RU" dirty="0" smtClean="0"/>
              <a:t>.</a:t>
            </a:r>
            <a:endParaRPr lang="en-US" dirty="0" smtClean="0"/>
          </a:p>
          <a:p>
            <a:pPr algn="just"/>
            <a:r>
              <a:rPr lang="ru-RU" dirty="0"/>
              <a:t>В последнее время для фасадного декора всё чаще используют </a:t>
            </a:r>
            <a:r>
              <a:rPr lang="ru-RU" dirty="0" err="1"/>
              <a:t>стеклофибробетон</a:t>
            </a:r>
            <a:r>
              <a:rPr lang="ru-RU" dirty="0"/>
              <a:t> (СФБ). Из него получаются прочные тонкостенные отделочные элементы, обладающие малой массой. Фасад, украшенный изделиями из СФБ, становится более рельефным и красивым. Он не подвергается воздействию вредных выбросов и не подвержен коррозии. При помощи СФБ можно решать практически любые архитектурные задачи, которые невозможно решить при использовании других материалов.</a:t>
            </a:r>
          </a:p>
          <a:p>
            <a:pPr algn="just"/>
            <a:r>
              <a:rPr lang="ru-RU" dirty="0" smtClean="0"/>
              <a:t>Для </a:t>
            </a:r>
            <a:r>
              <a:rPr lang="ru-RU" dirty="0"/>
              <a:t>изготовления элементов украшения фасада трудно представить более подходящий материал, чем </a:t>
            </a:r>
            <a:r>
              <a:rPr lang="ru-RU" dirty="0" smtClean="0"/>
              <a:t>СФБ.</a:t>
            </a:r>
            <a:endParaRPr lang="ru-RU" dirty="0"/>
          </a:p>
          <a:p>
            <a:pPr algn="just"/>
            <a:r>
              <a:rPr lang="ru-RU" dirty="0" smtClean="0"/>
              <a:t>Только </a:t>
            </a:r>
            <a:r>
              <a:rPr lang="ru-RU" dirty="0"/>
              <a:t>с помощью фибробетона можно создать стильный и неповторимый фасад. Это достигается с помощью различных художественных элементов, изготовленных из стеклофибробетона. Такие декоративные изделия обладают большим разнообразием. Это широко применяемые для украшения интерьера элементы</a:t>
            </a:r>
            <a:r>
              <a:rPr lang="ru-RU" dirty="0" smtClean="0"/>
              <a:t>:</a:t>
            </a:r>
            <a:r>
              <a:rPr lang="en-US" dirty="0" smtClean="0"/>
              <a:t> </a:t>
            </a:r>
            <a:r>
              <a:rPr lang="ru-RU" dirty="0" smtClean="0"/>
              <a:t>карнизы, розетки, фризы, узоры, колонны </a:t>
            </a:r>
            <a:r>
              <a:rPr lang="ru-RU" dirty="0"/>
              <a:t>и полуколонны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D595C-8061-4C10-914E-E307FE41125E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013816" y="6542521"/>
            <a:ext cx="7619999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27" y="1192646"/>
            <a:ext cx="1819564" cy="19050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27" y="3097646"/>
            <a:ext cx="1819564" cy="19050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52" y="5002646"/>
            <a:ext cx="1810039" cy="190500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6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04">
        <p14:prism dir="d"/>
      </p:transition>
    </mc:Choice>
    <mc:Fallback xmlns="">
      <p:transition spd="slow" advTm="1090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382" y="1"/>
            <a:ext cx="11730715" cy="499730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Многоэтажные жилые дома: </a:t>
            </a:r>
            <a:r>
              <a:rPr lang="ru-RU" sz="2800" b="1" i="1" dirty="0" smtClean="0"/>
              <a:t>внутренние перегородки</a:t>
            </a:r>
            <a:endParaRPr lang="ru-RU" sz="2800" b="1" i="1" dirty="0"/>
          </a:p>
        </p:txBody>
      </p:sp>
      <p:pic>
        <p:nvPicPr>
          <p:cNvPr id="8" name="Объект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44251" y="1273313"/>
            <a:ext cx="3132726" cy="2192468"/>
          </a:xfrm>
          <a:prstGeom prst="rect">
            <a:avLst/>
          </a:prstGeo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623D3-7C3B-4DD1-9525-99B4485DCF2C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1579119" y="6492875"/>
            <a:ext cx="7619999" cy="365125"/>
          </a:xfrm>
        </p:spPr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8065" y="783348"/>
            <a:ext cx="2537787" cy="220487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056" y="783348"/>
            <a:ext cx="2553614" cy="220224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15" y="3543037"/>
            <a:ext cx="3129191" cy="268268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9928" y="3632950"/>
            <a:ext cx="2935482" cy="268268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43762" y="3271839"/>
            <a:ext cx="3035700" cy="2670279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968">
        <p14:prism dir="d"/>
      </p:transition>
    </mc:Choice>
    <mc:Fallback xmlns="">
      <p:transition spd="slow" advTm="596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601196" cy="601423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Социальные объекты: </a:t>
            </a:r>
            <a:r>
              <a:rPr lang="ru-RU" sz="2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детские садики</a:t>
            </a:r>
            <a:endParaRPr lang="ru-RU" sz="2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1264555"/>
            <a:ext cx="3320353" cy="2352250"/>
          </a:xfrm>
        </p:spPr>
      </p:pic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5101F4-0815-4617-8E3C-1C3D0EF4CB24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smtClean="0"/>
              <a:t>ООО СК "Регион" г. Краснодар,   E-mail: skregion08@bk.ru</a:t>
            </a:r>
            <a:endParaRPr lang="ru-RU" sz="1600" dirty="0"/>
          </a:p>
        </p:txBody>
      </p:sp>
      <p:pic>
        <p:nvPicPr>
          <p:cNvPr id="8" name="Объект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1" y="3856999"/>
            <a:ext cx="4687834" cy="20964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33" y="1264555"/>
            <a:ext cx="3344070" cy="246428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1203" y="1264555"/>
            <a:ext cx="4064097" cy="247979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3251" y="3856999"/>
            <a:ext cx="5115447" cy="2112001"/>
          </a:xfrm>
          <a:prstGeom prst="rect">
            <a:avLst/>
          </a:prstGeom>
        </p:spPr>
      </p:pic>
      <p:pic>
        <p:nvPicPr>
          <p:cNvPr id="5" name="Звук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6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614">
        <p14:prism dir="d"/>
      </p:transition>
    </mc:Choice>
    <mc:Fallback xmlns="">
      <p:transition spd="slow" advTm="961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1910" y="99237"/>
            <a:ext cx="10784563" cy="64504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Автопарковки, многоуровневые стоянки - фото</a:t>
            </a:r>
            <a:endParaRPr lang="ru-RU" dirty="0"/>
          </a:p>
        </p:txBody>
      </p:sp>
      <p:pic>
        <p:nvPicPr>
          <p:cNvPr id="1026" name="Picture 2" descr="Быстровозводимые модули для строительство паркингов и гаражей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573" y="1230087"/>
            <a:ext cx="2918777" cy="235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C0CA3-5183-4CCF-A669-CB9334BD655E}" type="datetime1">
              <a:rPr lang="ru-RU" smtClean="0"/>
              <a:t>29.11.15</a:t>
            </a:fld>
            <a:endParaRPr lang="ru-RU"/>
          </a:p>
        </p:txBody>
      </p:sp>
      <p:sp>
        <p:nvSpPr>
          <p:cNvPr id="7" name="Нижний колонтитул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1028" name="Picture 4" descr="Быстровозводимые модули для строительство паркингов и гаражей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439" y="3720011"/>
            <a:ext cx="2657837" cy="196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39" y="1230087"/>
            <a:ext cx="2676525" cy="23589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1230087"/>
            <a:ext cx="3048000" cy="235893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768" y="3720011"/>
            <a:ext cx="3048000" cy="19697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573" y="3720012"/>
            <a:ext cx="2918777" cy="1969770"/>
          </a:xfrm>
          <a:prstGeom prst="rect">
            <a:avLst/>
          </a:prstGeom>
        </p:spPr>
      </p:pic>
      <p:pic>
        <p:nvPicPr>
          <p:cNvPr id="9" name="Звук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098">
        <p14:prism dir="d"/>
      </p:transition>
    </mc:Choice>
    <mc:Fallback xmlns="">
      <p:transition spd="slow" advTm="809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6804" y="48104"/>
            <a:ext cx="11707866" cy="472892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Автопарковки, многоуровневые автостоянки: описание.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95253" y="1254642"/>
            <a:ext cx="11498273" cy="4688958"/>
          </a:xfrm>
        </p:spPr>
        <p:txBody>
          <a:bodyPr>
            <a:normAutofit fontScale="77500" lnSpcReduction="20000"/>
          </a:bodyPr>
          <a:lstStyle/>
          <a:p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Благодаря своей модульной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конструкции, </a:t>
            </a:r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наши парковки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</a:t>
            </a:r>
            <a:r>
              <a:rPr lang="ru-RU" sz="23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найти применение в самых разных </a:t>
            </a:r>
            <a:r>
              <a:rPr lang="ru-RU" sz="23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сферах:</a:t>
            </a:r>
            <a:r>
              <a:rPr lang="ru-RU" sz="2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ru-RU" sz="23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300" i="1" u="sng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i="1" dirty="0" smtClean="0"/>
              <a:t>Больницы</a:t>
            </a:r>
            <a:r>
              <a:rPr lang="ru-RU" b="1" i="1" dirty="0"/>
              <a:t>, клиники</a:t>
            </a:r>
            <a:r>
              <a:rPr lang="ru-RU" dirty="0"/>
              <a:t> – увеличение парковочных мест для пациентов, врачей, сотрудников и посетителей.</a:t>
            </a:r>
          </a:p>
          <a:p>
            <a:r>
              <a:rPr lang="ru-RU" b="1" i="1" dirty="0"/>
              <a:t>ЖД Вокзалы, </a:t>
            </a:r>
            <a:r>
              <a:rPr lang="ru-RU" b="1" i="1" dirty="0" smtClean="0"/>
              <a:t>автовокзалы, аэропорты </a:t>
            </a:r>
            <a:r>
              <a:rPr lang="ru-RU" b="1" i="1" dirty="0"/>
              <a:t>и другие объекты транспортной инфраструктуры</a:t>
            </a:r>
            <a:r>
              <a:rPr lang="ru-RU" dirty="0"/>
              <a:t> – быстрое увеличение количества парковочных мест для соответствия возрастающему транспортному потоку.</a:t>
            </a:r>
          </a:p>
          <a:p>
            <a:r>
              <a:rPr lang="ru-RU" b="1" i="1" dirty="0" smtClean="0"/>
              <a:t>Торговые </a:t>
            </a:r>
            <a:r>
              <a:rPr lang="ru-RU" b="1" i="1" dirty="0"/>
              <a:t>центры</a:t>
            </a:r>
            <a:r>
              <a:rPr lang="ru-RU" dirty="0"/>
              <a:t> – владельцы торговых центров могут легко увеличить площадь парковки для привлечения большего количества покупателей или для высвобождения площадей для перспективной застройки.</a:t>
            </a:r>
          </a:p>
          <a:p>
            <a:r>
              <a:rPr lang="ru-RU" b="1" i="1" dirty="0"/>
              <a:t>Автодилеры </a:t>
            </a:r>
            <a:r>
              <a:rPr lang="ru-RU" dirty="0"/>
              <a:t> – установка наших парковок позволит расширить бизнес и повысить привлекательность автоцентров.</a:t>
            </a:r>
          </a:p>
          <a:p>
            <a:r>
              <a:rPr lang="ru-RU" b="1" i="1" dirty="0"/>
              <a:t>Университеты, школы и другие учебные заведения</a:t>
            </a:r>
            <a:r>
              <a:rPr lang="ru-RU" dirty="0"/>
              <a:t> – расширение парковок для удобства преподавателей и учащихся.</a:t>
            </a:r>
          </a:p>
          <a:p>
            <a:r>
              <a:rPr lang="ru-RU" b="1" i="1" dirty="0"/>
              <a:t>Различные офисные здания, производственные предприятия, научно-исследовательские учреждения</a:t>
            </a:r>
            <a:r>
              <a:rPr lang="ru-RU" dirty="0"/>
              <a:t> — все большее число сотрудников предпочитают добираться до рабочих мест на личном автотранспорте. Расширяйте существующие парковки – не допускайте стрессов у сотрудников еще до начала рабочего дня.</a:t>
            </a:r>
          </a:p>
          <a:p>
            <a:r>
              <a:rPr lang="ru-RU" b="1" i="1" dirty="0"/>
              <a:t>Временные сооружения</a:t>
            </a:r>
            <a:r>
              <a:rPr lang="ru-RU" dirty="0"/>
              <a:t> – используйте </a:t>
            </a:r>
            <a:r>
              <a:rPr lang="ru-RU" dirty="0" smtClean="0"/>
              <a:t>модульные конструкции, как </a:t>
            </a:r>
            <a:r>
              <a:rPr lang="ru-RU" dirty="0"/>
              <a:t>временные парковки при крупномасштабном строительстве, проведении массовых мероприятий. </a:t>
            </a:r>
            <a:r>
              <a:rPr lang="ru-RU" dirty="0" smtClean="0"/>
              <a:t>Двухъярусную парковку можно </a:t>
            </a:r>
            <a:r>
              <a:rPr lang="ru-RU" dirty="0"/>
              <a:t>использовать в качестве платформы для временных офисов, с размещением парковки под ними.</a:t>
            </a:r>
          </a:p>
          <a:p>
            <a:r>
              <a:rPr lang="ru-RU" b="1" i="1" dirty="0"/>
              <a:t>Дворовые территории</a:t>
            </a:r>
            <a:r>
              <a:rPr lang="ru-RU" dirty="0"/>
              <a:t> – революционное решение для дворовых территорий. Используйте </a:t>
            </a:r>
            <a:r>
              <a:rPr lang="ru-RU" dirty="0" smtClean="0"/>
              <a:t>модули для </a:t>
            </a:r>
            <a:r>
              <a:rPr lang="ru-RU" dirty="0"/>
              <a:t>организации спортивной или детской площадки и размещайте внизу парковочные места. Другого наиболее простого и приемлемого по цене решения не существует!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DFC02-9D15-460A-8881-DE494F25096C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400" b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2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214">
        <p14:prism dir="d"/>
      </p:transition>
    </mc:Choice>
    <mc:Fallback xmlns="">
      <p:transition spd="slow" advTm="10214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1696" y="0"/>
            <a:ext cx="11814404" cy="656216"/>
          </a:xfrm>
        </p:spPr>
        <p:txBody>
          <a:bodyPr>
            <a:normAutofit/>
          </a:bodyPr>
          <a:lstStyle/>
          <a:p>
            <a:r>
              <a:rPr lang="ru-RU" dirty="0" smtClean="0"/>
              <a:t>Наши партнёры: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4218" y="1480106"/>
            <a:ext cx="7562899" cy="4431595"/>
          </a:xfrm>
        </p:spPr>
        <p:txBody>
          <a:bodyPr>
            <a:normAutofit/>
          </a:bodyPr>
          <a:lstStyle/>
          <a:p>
            <a:r>
              <a:rPr lang="ru-RU" dirty="0" smtClean="0"/>
              <a:t>ОАО «Краснодарский механический завод» г. Тихорецк</a:t>
            </a:r>
          </a:p>
          <a:p>
            <a:r>
              <a:rPr lang="ru-RU" dirty="0" smtClean="0"/>
              <a:t>ООО «</a:t>
            </a:r>
            <a:r>
              <a:rPr lang="ru-RU" dirty="0" err="1" smtClean="0"/>
              <a:t>РусТех</a:t>
            </a:r>
            <a:r>
              <a:rPr lang="ru-RU" dirty="0" smtClean="0"/>
              <a:t>+» г. Москва.</a:t>
            </a:r>
            <a:r>
              <a:rPr lang="ru-RU" dirty="0"/>
              <a:t> </a:t>
            </a:r>
            <a:endParaRPr lang="ru-RU" dirty="0" smtClean="0"/>
          </a:p>
          <a:p>
            <a:r>
              <a:rPr lang="ru-RU" dirty="0" smtClean="0"/>
              <a:t>ООО </a:t>
            </a:r>
            <a:r>
              <a:rPr lang="ru-RU" dirty="0"/>
              <a:t>« </a:t>
            </a:r>
            <a:r>
              <a:rPr lang="ru-RU" dirty="0" err="1"/>
              <a:t>Евродом</a:t>
            </a:r>
            <a:r>
              <a:rPr lang="ru-RU" dirty="0"/>
              <a:t>-СТ» г. Нижний Новгород.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СтройКаркас</a:t>
            </a:r>
            <a:r>
              <a:rPr lang="ru-RU" dirty="0" smtClean="0"/>
              <a:t>» г. Краснодар.</a:t>
            </a:r>
          </a:p>
          <a:p>
            <a:r>
              <a:rPr lang="ru-RU" dirty="0" smtClean="0"/>
              <a:t>ООО « М.Т. «ВПИК» г. Краснодар.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РемесленникЪ</a:t>
            </a:r>
            <a:r>
              <a:rPr lang="ru-RU" dirty="0" smtClean="0"/>
              <a:t>» г. Армавир.</a:t>
            </a:r>
          </a:p>
          <a:p>
            <a:r>
              <a:rPr lang="ru-RU" dirty="0" smtClean="0"/>
              <a:t>ООО « Центр каркасного проектирования» г. Череповец.</a:t>
            </a:r>
          </a:p>
          <a:p>
            <a:r>
              <a:rPr lang="ru-RU" dirty="0" smtClean="0"/>
              <a:t>ООО « </a:t>
            </a:r>
            <a:r>
              <a:rPr lang="ru-RU" dirty="0" err="1" smtClean="0"/>
              <a:t>Стройэволюция</a:t>
            </a:r>
            <a:r>
              <a:rPr lang="ru-RU" dirty="0" smtClean="0"/>
              <a:t>» г. Москва.</a:t>
            </a:r>
          </a:p>
          <a:p>
            <a:r>
              <a:rPr lang="ru-RU" dirty="0" smtClean="0"/>
              <a:t>ООО «ЛЖБИ» Адыгея. 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A0079-C1B3-4DDD-B3C0-421F7384264A}" type="datetime1">
              <a:rPr lang="ru-RU" smtClean="0"/>
              <a:t>29.11.15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b="1" i="1" u="sng" dirty="0" smtClean="0"/>
              <a:t>ООО СК "Регион" г. Краснодар,   E-</a:t>
            </a:r>
            <a:r>
              <a:rPr lang="ru-RU" sz="1600" b="1" i="1" u="sng" dirty="0" err="1" smtClean="0"/>
              <a:t>mail</a:t>
            </a:r>
            <a:r>
              <a:rPr lang="ru-RU" sz="1600" b="1" i="1" u="sng" dirty="0" smtClean="0"/>
              <a:t>: skregion08@bk.ru</a:t>
            </a:r>
            <a:endParaRPr lang="ru-RU" sz="1600" b="1" i="1" u="sng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85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9268">
        <p14:prism dir="d"/>
      </p:transition>
    </mc:Choice>
    <mc:Fallback xmlns="">
      <p:transition spd="slow" advTm="926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409" y="-55971"/>
            <a:ext cx="11727180" cy="669157"/>
          </a:xfrm>
        </p:spPr>
        <p:txBody>
          <a:bodyPr>
            <a:normAutofit/>
          </a:bodyPr>
          <a:lstStyle/>
          <a:p>
            <a:r>
              <a:rPr lang="ru-RU" sz="3200" b="1" u="sng" dirty="0"/>
              <a:t>Возможности презентуемой технологии 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480263" y="613186"/>
            <a:ext cx="7492326" cy="5618133"/>
          </a:xfrm>
        </p:spPr>
        <p:txBody>
          <a:bodyPr>
            <a:normAutofit fontScale="92500" lnSpcReduction="20000"/>
          </a:bodyPr>
          <a:lstStyle/>
          <a:p>
            <a:pPr marL="0" indent="0" algn="ctr"/>
            <a:r>
              <a:rPr lang="ru-RU" b="1" i="1" u="sng" dirty="0" smtClean="0"/>
              <a:t>ПО ПРЕДЛАГАЕМОЙ МОЛИТНО-КАРКАСНОЙ ТЕХНОЛОГИИ МОГУТ ВОЗВОДИТЬСЯ:</a:t>
            </a:r>
          </a:p>
          <a:p>
            <a:endParaRPr lang="ru-RU" b="1" i="1" u="sng" dirty="0" smtClean="0"/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Индивидуальные жилые здания до 3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Комплект-конструктор коттеджа «Сделай Сам».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Многоэтажные дома до 35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Надстройка мансардных этажей.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Дошкольные-образовательные учреждения, ясли, детские садики.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Школы.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Объекты здравоохранения.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Спортивные сооружения.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Административные здания.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Социальные объекты.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Многоуровневые автомобильные стоянки и паркинги.</a:t>
            </a:r>
          </a:p>
          <a:p>
            <a:r>
              <a:rPr lang="ru-RU" sz="2000" b="1" i="1" dirty="0" smtClean="0">
                <a:latin typeface="Segoe Print" panose="02000600000000000000" pitchFamily="2" charset="0"/>
              </a:rPr>
              <a:t>Промышленные здания и сооружения</a:t>
            </a:r>
          </a:p>
          <a:p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0318582" y="6417503"/>
            <a:ext cx="1146283" cy="370396"/>
          </a:xfrm>
        </p:spPr>
        <p:txBody>
          <a:bodyPr/>
          <a:lstStyle/>
          <a:p>
            <a:fld id="{6CB4BC0D-C7AF-4579-853E-44AFA9908954}" type="datetime1">
              <a:rPr lang="ru-RU" smtClean="0"/>
              <a:t>29.11.15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783660" y="6422774"/>
            <a:ext cx="6297612" cy="365125"/>
          </a:xfrm>
        </p:spPr>
        <p:txBody>
          <a:bodyPr/>
          <a:lstStyle/>
          <a:p>
            <a:r>
              <a:rPr lang="ru-RU" sz="1200" b="1" smtClean="0"/>
              <a:t>ООО СК "Регион" г. Краснодар,   E-mail: skregion08@bk.ru</a:t>
            </a:r>
            <a:endParaRPr lang="ru-RU" sz="1200" b="1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09" y="3012141"/>
            <a:ext cx="4046892" cy="340536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09" y="1282343"/>
            <a:ext cx="4046892" cy="238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2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6960">
        <p14:prism dir="d"/>
      </p:transition>
    </mc:Choice>
    <mc:Fallback xmlns="">
      <p:transition spd="slow" advTm="1696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516367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Оглавление: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00822" y="766515"/>
            <a:ext cx="7433931" cy="5222655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 1 слайд</a:t>
            </a:r>
            <a:r>
              <a:rPr lang="en-US" dirty="0" smtClean="0"/>
              <a:t> </a:t>
            </a:r>
            <a:r>
              <a:rPr lang="ru-RU" dirty="0" smtClean="0"/>
              <a:t>– Титульный лист.</a:t>
            </a:r>
          </a:p>
          <a:p>
            <a:r>
              <a:rPr lang="ru-RU" dirty="0" smtClean="0"/>
              <a:t> 2 слайд</a:t>
            </a:r>
            <a:r>
              <a:rPr lang="en-US" dirty="0" smtClean="0"/>
              <a:t> </a:t>
            </a:r>
            <a:r>
              <a:rPr lang="ru-RU" dirty="0" smtClean="0"/>
              <a:t>-</a:t>
            </a:r>
            <a:r>
              <a:rPr lang="en-US" dirty="0" smtClean="0"/>
              <a:t> </a:t>
            </a:r>
            <a:r>
              <a:rPr lang="ru-RU" dirty="0" smtClean="0"/>
              <a:t>Возможности презентуемой технологии.</a:t>
            </a:r>
          </a:p>
          <a:p>
            <a:r>
              <a:rPr lang="ru-RU" dirty="0" smtClean="0"/>
              <a:t> 3 слайд – </a:t>
            </a:r>
            <a:r>
              <a:rPr lang="ru-RU" dirty="0"/>
              <a:t>Преимущества предлагаемой технологии.</a:t>
            </a:r>
          </a:p>
          <a:p>
            <a:r>
              <a:rPr lang="ru-RU" dirty="0" smtClean="0"/>
              <a:t>4 слайд – Металлокаркас для зданий из ЛМК</a:t>
            </a:r>
          </a:p>
          <a:p>
            <a:r>
              <a:rPr lang="ru-RU" dirty="0" smtClean="0"/>
              <a:t>5 слайд </a:t>
            </a:r>
            <a:r>
              <a:rPr lang="ru-RU" dirty="0"/>
              <a:t>– Описание каркасно-монолитной технологии.</a:t>
            </a:r>
          </a:p>
          <a:p>
            <a:r>
              <a:rPr lang="ru-RU" dirty="0" smtClean="0"/>
              <a:t>6 слайд – Индивидуальное жилищное строительство.</a:t>
            </a:r>
          </a:p>
          <a:p>
            <a:r>
              <a:rPr lang="ru-RU" dirty="0" smtClean="0"/>
              <a:t>7 слайд – Преимущества строительства коттеджей из металлокаркаса (ЛМК).</a:t>
            </a:r>
          </a:p>
          <a:p>
            <a:r>
              <a:rPr lang="ru-RU" dirty="0" smtClean="0"/>
              <a:t>8 слайд – Несъемная опалубка из СФБ.</a:t>
            </a:r>
          </a:p>
          <a:p>
            <a:r>
              <a:rPr lang="ru-RU" dirty="0" smtClean="0"/>
              <a:t>9 слайд – Панели из Стеклоцем для наружной и внутренней отделки зданий.</a:t>
            </a:r>
          </a:p>
          <a:p>
            <a:r>
              <a:rPr lang="ru-RU" dirty="0" smtClean="0"/>
              <a:t>10 слайд – Малоэтажное строительство с применением несъемной опалубки.</a:t>
            </a:r>
          </a:p>
          <a:p>
            <a:r>
              <a:rPr lang="ru-RU" dirty="0" smtClean="0"/>
              <a:t>11 слайд – Многоэтажное строительство.</a:t>
            </a:r>
          </a:p>
          <a:p>
            <a:r>
              <a:rPr lang="ru-RU" dirty="0" smtClean="0"/>
              <a:t>12 слайд – Панели для несъемной опалубки: описание Стеклоцем. </a:t>
            </a:r>
          </a:p>
          <a:p>
            <a:r>
              <a:rPr lang="ru-RU" dirty="0" smtClean="0"/>
              <a:t>13 слайд -  Панели для несъемной опалубки: описание СФБ.</a:t>
            </a:r>
          </a:p>
          <a:p>
            <a:r>
              <a:rPr lang="ru-RU" dirty="0" smtClean="0"/>
              <a:t>14 слайд - </a:t>
            </a:r>
            <a:r>
              <a:rPr lang="ru-RU" dirty="0"/>
              <a:t>Панели для несъемной опалубки: </a:t>
            </a:r>
            <a:r>
              <a:rPr lang="ru-RU" dirty="0" smtClean="0"/>
              <a:t>продолжение описание </a:t>
            </a:r>
            <a:r>
              <a:rPr lang="ru-RU" dirty="0"/>
              <a:t>СФБ</a:t>
            </a:r>
            <a:r>
              <a:rPr lang="ru-RU" dirty="0" smtClean="0"/>
              <a:t>.</a:t>
            </a:r>
          </a:p>
          <a:p>
            <a:r>
              <a:rPr lang="ru-RU" dirty="0" smtClean="0"/>
              <a:t>15 слайд – Многоэтажные жилые дома: внутренние перегородки. </a:t>
            </a:r>
          </a:p>
          <a:p>
            <a:r>
              <a:rPr lang="ru-RU" dirty="0" smtClean="0"/>
              <a:t>16 слайд – Социальные объекты: Детские садики.</a:t>
            </a:r>
          </a:p>
          <a:p>
            <a:r>
              <a:rPr lang="ru-RU" dirty="0" smtClean="0"/>
              <a:t>17 слайд - </a:t>
            </a:r>
            <a:r>
              <a:rPr lang="ru-RU" dirty="0"/>
              <a:t>Автопарковки, многоуровневые </a:t>
            </a:r>
            <a:r>
              <a:rPr lang="ru-RU" dirty="0" smtClean="0"/>
              <a:t>стоянки: фото.</a:t>
            </a:r>
          </a:p>
          <a:p>
            <a:r>
              <a:rPr lang="ru-RU" dirty="0" smtClean="0"/>
              <a:t>18 слайд – Автопарковки, многоуровневые стоянки - описание.</a:t>
            </a:r>
          </a:p>
          <a:p>
            <a:r>
              <a:rPr lang="ru-RU" dirty="0" smtClean="0"/>
              <a:t>19 слайд – Наши партнеры.</a:t>
            </a:r>
          </a:p>
          <a:p>
            <a:r>
              <a:rPr lang="ru-RU" dirty="0" smtClean="0"/>
              <a:t>20 слайд – Оглавление.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CFB52-5871-40C4-97AB-30613809FE09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75315" y="6484311"/>
            <a:ext cx="6297612" cy="365125"/>
          </a:xfrm>
        </p:spPr>
        <p:txBody>
          <a:bodyPr/>
          <a:lstStyle/>
          <a:p>
            <a:r>
              <a:rPr lang="ru-RU" sz="1400" dirty="0" smtClean="0"/>
              <a:t>ООО СК "Регион" г. Краснодар,   E-</a:t>
            </a:r>
            <a:r>
              <a:rPr lang="ru-RU" sz="1400" dirty="0" err="1" smtClean="0"/>
              <a:t>mail</a:t>
            </a:r>
            <a:r>
              <a:rPr lang="ru-RU" sz="1400" dirty="0" smtClean="0"/>
              <a:t>: skregion08@bk.ru</a:t>
            </a:r>
            <a:endParaRPr lang="ru-RU" sz="1400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20" y="1212850"/>
            <a:ext cx="301752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Tm="8256">
        <p14:prism dir="d"/>
      </p:transition>
    </mc:Choice>
    <mc:Fallback xmlns="">
      <p:transition advTm="825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72635" y="0"/>
            <a:ext cx="11717435" cy="770350"/>
          </a:xfrm>
        </p:spPr>
        <p:txBody>
          <a:bodyPr>
            <a:normAutofit fontScale="90000"/>
          </a:bodyPr>
          <a:lstStyle/>
          <a:p>
            <a:r>
              <a:rPr lang="ru-RU" b="1" i="1" u="sng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Преимущества предлагаемой технологии строительства</a:t>
            </a:r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0936" y="551386"/>
            <a:ext cx="7682336" cy="5579051"/>
          </a:xfrm>
        </p:spPr>
        <p:txBody>
          <a:bodyPr>
            <a:normAutofit fontScale="40000" lnSpcReduction="20000"/>
          </a:bodyPr>
          <a:lstStyle/>
          <a:p>
            <a:pPr algn="just"/>
            <a:endParaRPr lang="ru-RU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По данной  </a:t>
            </a:r>
            <a:r>
              <a:rPr lang="ru-RU" sz="3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технологии </a:t>
            </a:r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возможно вести ускоренное строительство </a:t>
            </a:r>
            <a:r>
              <a:rPr lang="ru-RU" sz="3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зданий </a:t>
            </a:r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от 2-х до 35 этажей.</a:t>
            </a:r>
          </a:p>
          <a:p>
            <a:pPr algn="just"/>
            <a:r>
              <a:rPr lang="ru-RU" sz="34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 данной технологии строительства используется: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устройство облегченных фундаментов по традиционной технологии.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монтаж несущего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каркаса из черного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металла, легкие металлические конструкции (ЛМК).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возведение наружных стен выполняется методом «несъемной опалубки», которая крепится на двойной каркас из ЛСТК, фасадная часть наружных стен выполняется из панелей изготовленных из стеклофибробетона (СФБ) с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элементами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декора, внутренняя часть наружных стен возводится из </a:t>
            </a:r>
            <a:r>
              <a:rPr lang="ru-RU" sz="3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панелей </a:t>
            </a:r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Стеклоцем.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межквартирные и межкомнатные перегородки монтируются из выполненных в заводских условиях готовых панелей.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утепление стен производится на объекте путем заполнения пространства между панелями опалубки легким пенобетоном, с высоким коэффициентом теплозвукоизоляции.</a:t>
            </a:r>
          </a:p>
          <a:p>
            <a:pPr algn="just"/>
            <a:r>
              <a:rPr lang="ru-RU" sz="3400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межэтажные перекрытия выполняются из пустотных ж/б плит или из металлических ферм, которые заливаются пенобетоном. </a:t>
            </a:r>
          </a:p>
          <a:p>
            <a:pPr algn="just"/>
            <a:r>
              <a:rPr lang="ru-RU" sz="34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3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В результате применения данной технологии получаются быстровозводимые </a:t>
            </a:r>
            <a:r>
              <a:rPr lang="ru-RU" sz="3800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здания эконом-класса, </a:t>
            </a:r>
            <a:r>
              <a:rPr lang="ru-RU" sz="3800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которые обладают повышенной покупательской привлекательностью, так как внешний облик зданий – это </a:t>
            </a:r>
            <a:r>
              <a:rPr lang="ru-RU" sz="3800" b="1" i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здания премиум класса.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10361612" y="6487604"/>
            <a:ext cx="1146283" cy="370396"/>
          </a:xfrm>
        </p:spPr>
        <p:txBody>
          <a:bodyPr/>
          <a:lstStyle/>
          <a:p>
            <a:fld id="{1BBF1116-89BB-4120-BE4C-CC0462ADF49D}" type="datetime1">
              <a:rPr lang="ru-RU" smtClean="0"/>
              <a:t>29.11.15</a:t>
            </a:fld>
            <a:endParaRPr lang="ru-RU" dirty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67236" y="6500833"/>
            <a:ext cx="7619999" cy="365125"/>
          </a:xfrm>
        </p:spPr>
        <p:txBody>
          <a:bodyPr/>
          <a:lstStyle/>
          <a:p>
            <a:r>
              <a:rPr lang="ru-RU" sz="1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b="1" i="1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08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5">
        <p14:prism dir="d"/>
      </p:transition>
    </mc:Choice>
    <mc:Fallback xmlns="">
      <p:transition spd="slow" advTm="85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81858" y="63111"/>
            <a:ext cx="8658474" cy="54294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Металлокаркас для зданий из ЛМК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90906" y="1174282"/>
            <a:ext cx="3164724" cy="2840689"/>
          </a:xfrm>
          <a:prstGeom prst="rect">
            <a:avLst/>
          </a:prstGeom>
        </p:spPr>
      </p:pic>
      <p:sp>
        <p:nvSpPr>
          <p:cNvPr id="10" name="Дата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BF967-DBED-4A5D-A038-728CF41DEE74}" type="datetime1">
              <a:rPr lang="ru-RU" smtClean="0"/>
              <a:t>29.11.15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37" y="1174282"/>
            <a:ext cx="3283848" cy="2840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994" y="3923124"/>
            <a:ext cx="3385017" cy="257311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037" y="1174282"/>
            <a:ext cx="3228975" cy="284068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36" y="1174281"/>
            <a:ext cx="2904857" cy="284068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66" y="4014969"/>
            <a:ext cx="3105150" cy="2475061"/>
          </a:xfrm>
          <a:prstGeom prst="rect">
            <a:avLst/>
          </a:prstGeom>
        </p:spPr>
      </p:pic>
      <p:pic>
        <p:nvPicPr>
          <p:cNvPr id="1026" name="Picture 2" descr="http://popgun.ru/files/g/151/orig/579241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948" y="4014969"/>
            <a:ext cx="3099764" cy="24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cd33.ru/images/bistro.jpe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5008" y="4014969"/>
            <a:ext cx="2876992" cy="2487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Звук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21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8512">
        <p14:prism dir="d"/>
      </p:transition>
    </mc:Choice>
    <mc:Fallback xmlns="">
      <p:transition spd="slow" advTm="8512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6768" y="0"/>
            <a:ext cx="11435895" cy="697832"/>
          </a:xfrm>
        </p:spPr>
        <p:txBody>
          <a:bodyPr>
            <a:normAutofit/>
          </a:bodyPr>
          <a:lstStyle/>
          <a:p>
            <a:r>
              <a:rPr lang="ru-RU" sz="2800" b="1" i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 каркасно-монолитной  технологии</a:t>
            </a:r>
            <a:endParaRPr lang="ru-RU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73079" y="606057"/>
            <a:ext cx="9350216" cy="5524380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Каркасно-монолитная технология – это оптимальное решение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как для индивидуального строительства, так и для многоэтажных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зданий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 30 этажей.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данной технологии несущий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 здания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выполняется из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ЛМК (легких металлических конструкций).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качестве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«несъемной»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опалубки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устройства фасадной части стены применяются панели из стеклофибробетона (СФБ), для внутренней части стены используются панели из Стеклоцема. 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Все эти панели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представляют собой несъемную опалубку, которая крепится самонарезающими винтами к стальному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каркасу из ЛСТК,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 пространство между листами заполняется монолитным пенобетоном (конструкция стены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После твердения пенобетона,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счет мощной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адгезии,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монолитный пенобетон и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панели опалубки становятся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единым целым, тем самым повышая жесткость здания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Внутренние межкомнатные и межквартирные перегородки монтируются из готовых стеновых панелей, изготавливаемых в заводских условиях</a:t>
            </a:r>
          </a:p>
          <a:p>
            <a:pPr algn="just"/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Межэтажные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перекрытия выполняются из пустотных ж/б плит или из металлических ферм, которые </a:t>
            </a:r>
            <a:r>
              <a:rPr lang="ru-RU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заполняются </a:t>
            </a:r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пенобетоном. </a:t>
            </a:r>
          </a:p>
          <a:p>
            <a:pPr algn="just"/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0940E-F7E3-416A-BF15-8D4DA9B8B61B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57854" y="6401622"/>
            <a:ext cx="7619999" cy="365125"/>
          </a:xfrm>
        </p:spPr>
        <p:txBody>
          <a:bodyPr/>
          <a:lstStyle/>
          <a:p>
            <a:pPr>
              <a:tabLst>
                <a:tab pos="712788" algn="l"/>
              </a:tabLst>
            </a:pP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37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46">
        <p14:prism dir="d"/>
      </p:transition>
    </mc:Choice>
    <mc:Fallback xmlns="">
      <p:transition spd="slow" advTm="1094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575" y="0"/>
            <a:ext cx="11806053" cy="804677"/>
          </a:xfrm>
        </p:spPr>
        <p:txBody>
          <a:bodyPr>
            <a:normAutofit fontScale="90000"/>
          </a:bodyPr>
          <a:lstStyle/>
          <a:p>
            <a:r>
              <a:rPr lang="ru-RU" sz="2800" b="1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Индивидуальное жилищное строительство: </a:t>
            </a:r>
            <a:br>
              <a:rPr lang="ru-RU" sz="2800" b="1" i="1" u="sng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8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Фасады этих зданий выполнены из стеклофибробетонных панелей СФБ).  </a:t>
            </a:r>
            <a:endParaRPr lang="ru-RU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8" descr="456090DB9B6C-6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3394579" y="893135"/>
            <a:ext cx="2996738" cy="2707315"/>
          </a:xfrm>
        </p:spPr>
      </p:pic>
      <p:sp>
        <p:nvSpPr>
          <p:cNvPr id="13" name="Дата 12"/>
          <p:cNvSpPr>
            <a:spLocks noGrp="1"/>
          </p:cNvSpPr>
          <p:nvPr>
            <p:ph type="dt" sz="half" idx="10"/>
          </p:nvPr>
        </p:nvSpPr>
        <p:spPr>
          <a:xfrm>
            <a:off x="5856308" y="6446063"/>
            <a:ext cx="911939" cy="365125"/>
          </a:xfrm>
        </p:spPr>
        <p:txBody>
          <a:bodyPr/>
          <a:lstStyle/>
          <a:p>
            <a:fld id="{49A2C51B-9F20-4AF3-BDDD-906BFCB6D8E8}" type="datetime1">
              <a:rPr lang="ru-RU" smtClean="0"/>
              <a:t>29.11.15</a:t>
            </a:fld>
            <a:endParaRPr lang="ru-RU" dirty="0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1"/>
          </p:nvPr>
        </p:nvSpPr>
        <p:spPr>
          <a:xfrm>
            <a:off x="677334" y="6317626"/>
            <a:ext cx="6297612" cy="540374"/>
          </a:xfrm>
        </p:spPr>
        <p:txBody>
          <a:bodyPr/>
          <a:lstStyle/>
          <a:p>
            <a:r>
              <a:rPr lang="ru-RU" smtClean="0"/>
              <a:t>ООО СК "Регион" г. Краснодар,   E-mail: skregion08@bk.ru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7975" y="-13071492"/>
            <a:ext cx="10709563" cy="38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 smtClean="0">
                <a:solidFill>
                  <a:srgbClr val="62626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ru-RU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4" descr="Проект 38 Фото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575" y="883272"/>
            <a:ext cx="3239004" cy="2717177"/>
          </a:xfrm>
          <a:prstGeom prst="rect">
            <a:avLst/>
          </a:prstGeom>
          <a:noFill/>
        </p:spPr>
      </p:pic>
      <p:pic>
        <p:nvPicPr>
          <p:cNvPr id="7" name="Picture 11" descr="021-0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>
            <a:off x="0" y="3600449"/>
            <a:ext cx="3394579" cy="2440913"/>
          </a:xfrm>
          <a:prstGeom prst="rect">
            <a:avLst/>
          </a:prstGeom>
        </p:spPr>
      </p:pic>
      <p:pic>
        <p:nvPicPr>
          <p:cNvPr id="8" name="Picture 4" descr="Highslide JS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93229" y="3034345"/>
            <a:ext cx="2688862" cy="3283280"/>
          </a:xfrm>
          <a:prstGeom prst="rect">
            <a:avLst/>
          </a:prstGeom>
          <a:noFill/>
        </p:spPr>
      </p:pic>
      <p:pic>
        <p:nvPicPr>
          <p:cNvPr id="9" name="Picture 4" descr="Highslide JS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050330" y="3313917"/>
            <a:ext cx="3067834" cy="2727445"/>
          </a:xfrm>
          <a:prstGeom prst="rect">
            <a:avLst/>
          </a:prstGeom>
          <a:noFill/>
        </p:spPr>
      </p:pic>
      <p:pic>
        <p:nvPicPr>
          <p:cNvPr id="10" name="Рисунок 9" descr="Настенные элементы из стеклофибробетона">
            <a:hlinkClick r:id="rId9" tooltip="&quot;Настенные элементы из стеклофибробетона&quot;"/>
          </p:cNvPr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78" y="883272"/>
            <a:ext cx="2754984" cy="2717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Декоративные элементы из стеклофибробетона">
            <a:hlinkClick r:id="rId11" tooltip="&quot;Декоративные элементы из стеклофибробетона&quot;"/>
          </p:cNvPr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740" y="3600449"/>
            <a:ext cx="2954100" cy="27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http://www.peterhoff.ru/sites/default/files/imagecache/gallery_full/project/view_11_5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6" name="Picture 4" descr="http://www.peterhoff.ru/sites/default/files/imagecache/gallery_full/project/view_11_5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478" y="883272"/>
            <a:ext cx="3033121" cy="2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Звук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6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5958">
        <p14:prism dir="d"/>
      </p:transition>
    </mc:Choice>
    <mc:Fallback xmlns="">
      <p:transition spd="slow" advTm="5958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900" y="0"/>
            <a:ext cx="11849100" cy="531628"/>
          </a:xfrm>
        </p:spPr>
        <p:txBody>
          <a:bodyPr>
            <a:noAutofit/>
          </a:bodyPr>
          <a:lstStyle/>
          <a:p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 </a:t>
            </a:r>
            <a:r>
              <a:rPr lang="ru-RU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строительства коттеджей </a:t>
            </a:r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из </a:t>
            </a:r>
            <a:r>
              <a:rPr lang="ru-RU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металлокаркаса </a:t>
            </a:r>
            <a:r>
              <a:rPr lang="ru-RU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(ЛМК)</a:t>
            </a:r>
            <a:r>
              <a:rPr lang="ru-RU" sz="28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2800" i="1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ru-RU" sz="28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endParaRPr lang="ru-RU" sz="2800" i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1450" y="531628"/>
            <a:ext cx="10049363" cy="522888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Небольшой вес дома позволяет выполнить строительство облегченного фундамента;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Лёгкий вес не способствует усадке - дом можно эксплуатировать сразу;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Сборка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каркаса не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требует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высокой квалификации, все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элементы имеют маркировку, собрать его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сможет бригада из 3-4 рабочих, не имеющих специального образования;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Сборка дома осуществляется на болтах, при этом достигается высокая скорость сборки, например каркас дома,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площадью 200 кв. метров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собирается за 3-4 дня;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При монтаже не требуется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применения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тяжелого подъёмного оборудования;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Высокие тепло и звукоизоляционные свойства, экономия на отоплении и охлаждении;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Низкая стоимость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каркаса дома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сравнении с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обычной технологией.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Собирать металлокаркас можно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 любое время года, в любую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погоду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Высокая прочность и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сейсмоустойчивость до 9 баллов. </a:t>
            </a:r>
            <a:endParaRPr lang="ru-RU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Инженерные коммуникации </a:t>
            </a:r>
            <a:r>
              <a:rPr lang="ru-RU" dirty="0" smtClean="0">
                <a:solidFill>
                  <a:srgbClr val="000000"/>
                </a:solidFill>
                <a:latin typeface="Arial" panose="020B0604020202020204" pitchFamily="34" charset="0"/>
              </a:rPr>
              <a:t>размещаются в </a:t>
            </a: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стенах. К ним всегда легко можно добраться;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0000"/>
                </a:solidFill>
                <a:latin typeface="Arial" panose="020B0604020202020204" pitchFamily="34" charset="0"/>
              </a:rPr>
              <a:t>Идеальная геометрическая точность;</a:t>
            </a:r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7BAFE-5939-42B9-A678-B4B127AAB787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sz="1600" b="1" u="sng" dirty="0" smtClean="0"/>
              <a:t>ООО СК "Регион" г. Краснодар,   E-</a:t>
            </a:r>
            <a:r>
              <a:rPr lang="ru-RU" sz="1600" b="1" u="sng" dirty="0" err="1" smtClean="0"/>
              <a:t>mail</a:t>
            </a:r>
            <a:r>
              <a:rPr lang="ru-RU" sz="1600" b="1" u="sng" dirty="0" smtClean="0"/>
              <a:t>: skregion08@bk.ru</a:t>
            </a:r>
            <a:endParaRPr lang="ru-RU" sz="1600" b="1" u="sng" dirty="0"/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0996">
        <p14:prism dir="d"/>
      </p:transition>
    </mc:Choice>
    <mc:Fallback xmlns="">
      <p:transition spd="slow" advTm="1099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2913" y="0"/>
            <a:ext cx="9950449" cy="442691"/>
          </a:xfrm>
        </p:spPr>
        <p:txBody>
          <a:bodyPr>
            <a:normAutofit fontScale="90000"/>
          </a:bodyPr>
          <a:lstStyle/>
          <a:p>
            <a:r>
              <a:rPr lang="ru-RU" sz="2400" b="1" i="1" u="sng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опалубка из СФБ (стеклофибробетона).</a:t>
            </a:r>
            <a:endParaRPr lang="ru-RU" sz="2400" b="1" i="1" u="sng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54102" y="325734"/>
            <a:ext cx="9824484" cy="6149286"/>
          </a:xfrm>
        </p:spPr>
        <p:txBody>
          <a:bodyPr>
            <a:noAutofit/>
          </a:bodyPr>
          <a:lstStyle/>
          <a:p>
            <a:pPr marL="0" indent="0" algn="just">
              <a:tabLst>
                <a:tab pos="0" algn="l"/>
              </a:tabLst>
            </a:pP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фасадная опалубка из стеклофибробетона, полученная методом пневмонабрызга, – это новый, технологически прогрессивный и быстрый способ создания бетонных панелей и  наружного декора здания. Панели изготавливаются в производственных условиях из свежеприготовленной бетонной смеси, армированной щелочестойкой </a:t>
            </a:r>
            <a:r>
              <a:rPr lang="ru-RU" sz="1400" dirty="0" err="1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стеклофиброй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. Готовые панели из стеклофибробетона, смонтированные на стройплощадке,  после монолитной заливки пенобетоном являются наружной частью стены здания.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Главный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плюс несъемной опалубки из стеклофибробетона - после монтажа стены здания она не требует  какой либо дополнительной облицовки. При том, что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панели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могут быть любой сложности, с элементами  декора, любой фактуры и цвета.</a:t>
            </a:r>
          </a:p>
          <a:p>
            <a:pPr marL="0" indent="0" algn="just"/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Плюс этого метода 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также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 его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экономном расходовании материалов.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Благодаря повышенным прочностным свойствам  стеклофибробетона (более 800кг/см2)  изделия из этого материала могут иметь небольшую толщину  стенок (5-25 мм.), что обеспечивает  малый вес панелей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(1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м2 панели весит примерно 20-25 кг.).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Кроме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того при использовании несъемной опалубки не нужны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устанавливать наружные строительные «леса».</a:t>
            </a:r>
            <a:endParaRPr lang="ru-RU" sz="1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Монтаж фасадной части несъемной опалубки из панелей СФБ и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монтаж  внутренней части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опалубки из панелей Стеклоцем ведется 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непосредственно на строительной площадке.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Стеклофибробетонная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несъемная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опалубка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обеспечивает максимальную защиту стены здания от внешних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факторов, так как имеет высокую прочность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и пластичность, высокую огнестойкость, низкую водо- и воздухопроницаемость, экологичность. Несъемная стеклофибробетонная опалубка требует минимального эксплуатационного ухода и сохраняет свою форму и качество в течение многих десятков лет.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Легкость и безопасность, простота в работе и эксплуатации, экологичность, красота архитектуры и возможность воплощения любых самых сложных проектов,  делают несъемную стеклофибробетонную опалубку одним из самых востребованных материалов при строительстве частных и общественных, малоэтажных и высотных   зданий,  куполов, мостов, перекрытий и иных сооружений.</a:t>
            </a:r>
          </a:p>
          <a:p>
            <a:pPr marL="0" indent="0" algn="just"/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Преимущества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  применения несъемной опалубки из стеклофибробетона очевидны.  Так, например, при строительстве коттеджей с применением метода монолитной заливки в несъемную опалубку из 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СФБ, 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время от начала строительства до ввода в эксплуатацию здания сокращается до 1-1,5 </a:t>
            </a:r>
            <a:r>
              <a:rPr lang="ru-RU" sz="1400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месяцев</a:t>
            </a:r>
            <a:r>
              <a:rPr lang="ru-RU" sz="1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а стеклофибробетонная несъемная опалубка, которую используют в монолитных железобетонных перекрытиях зданий, позволяет сэкономить около 35% строительных ресурсов и времени.</a:t>
            </a:r>
          </a:p>
          <a:p>
            <a:pPr marL="0" indent="0" algn="just"/>
            <a:endParaRPr lang="ru-RU" sz="1200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D39D0-B924-4424-BA15-883B5D80397A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1592263" y="6475019"/>
            <a:ext cx="7619999" cy="365125"/>
          </a:xfrm>
        </p:spPr>
        <p:txBody>
          <a:bodyPr/>
          <a:lstStyle/>
          <a:p>
            <a:pPr>
              <a:tabLst>
                <a:tab pos="712788" algn="l"/>
              </a:tabLst>
            </a:pP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ООО СК "Регион" г. Краснодар,   E-</a:t>
            </a:r>
            <a:r>
              <a:rPr lang="ru-RU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mail</a:t>
            </a:r>
            <a:r>
              <a:rPr lang="ru-RU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skregion08@bk.ru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Звук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51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1061">
        <p14:prism dir="d"/>
      </p:transition>
    </mc:Choice>
    <mc:Fallback xmlns="">
      <p:transition spd="slow" advTm="11061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2107" y="0"/>
            <a:ext cx="11229400" cy="712381"/>
          </a:xfrm>
        </p:spPr>
        <p:txBody>
          <a:bodyPr>
            <a:normAutofit fontScale="90000"/>
          </a:bodyPr>
          <a:lstStyle/>
          <a:p>
            <a:r>
              <a:rPr lang="ru-RU" sz="2800" dirty="0" smtClean="0"/>
              <a:t>Панели Стеклоцем для наружной и внутренней отделки зданий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01209" y="712381"/>
            <a:ext cx="10090298" cy="5198841"/>
          </a:xfrm>
        </p:spPr>
        <p:txBody>
          <a:bodyPr>
            <a:normAutofit/>
          </a:bodyPr>
          <a:lstStyle/>
          <a:p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3ED8-CC1E-40EF-BC37-4E1F440A845B}" type="datetime1">
              <a:rPr lang="ru-RU" smtClean="0"/>
              <a:t>29.11.15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ru-RU" dirty="0" smtClean="0"/>
              <a:t>ООО СК "Регион" г. Краснодар,   E-</a:t>
            </a:r>
            <a:r>
              <a:rPr lang="ru-RU" dirty="0" err="1" smtClean="0"/>
              <a:t>mail</a:t>
            </a:r>
            <a:r>
              <a:rPr lang="ru-RU" dirty="0" smtClean="0"/>
              <a:t>: skregion08@bk.ru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4582" y="712380"/>
            <a:ext cx="2625136" cy="233701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444" y="712381"/>
            <a:ext cx="2741205" cy="188196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49" y="712380"/>
            <a:ext cx="4079358" cy="18819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80021" y="2261855"/>
            <a:ext cx="1190847" cy="1855824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94332" y="2361029"/>
            <a:ext cx="1190847" cy="1657477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548762" y="2395626"/>
            <a:ext cx="1190848" cy="1588281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65183" y="2564570"/>
            <a:ext cx="2047823" cy="122062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4739" y="3055517"/>
            <a:ext cx="2039860" cy="2454615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4145" y="3785191"/>
            <a:ext cx="2557951" cy="1724942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64576" y="3755455"/>
            <a:ext cx="2242971" cy="175467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47532" y="3771020"/>
            <a:ext cx="2117043" cy="1739113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24600" y="3580830"/>
            <a:ext cx="2753883" cy="1929303"/>
          </a:xfrm>
          <a:prstGeom prst="rect">
            <a:avLst/>
          </a:prstGeom>
        </p:spPr>
      </p:pic>
      <p:pic>
        <p:nvPicPr>
          <p:cNvPr id="8" name="Звук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4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4316">
        <p14:prism dir="d"/>
      </p:transition>
    </mc:Choice>
    <mc:Fallback xmlns="">
      <p:transition spd="slow" advTm="4316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Легкий дым">
  <a:themeElements>
    <a:clrScheme name="Легкий дым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Легкий дым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Легкий дым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3279</TotalTime>
  <Words>1634</Words>
  <Application>Microsoft Macintosh PowerPoint</Application>
  <PresentationFormat>Другой</PresentationFormat>
  <Paragraphs>174</Paragraphs>
  <Slides>20</Slides>
  <Notes>2</Notes>
  <HiddenSlides>0</HiddenSlides>
  <MMClips>18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20</vt:i4>
      </vt:variant>
    </vt:vector>
  </HeadingPairs>
  <TitlesOfParts>
    <vt:vector size="22" baseType="lpstr">
      <vt:lpstr>Специальное оформление</vt:lpstr>
      <vt:lpstr>Легкий дым</vt:lpstr>
      <vt:lpstr> ООО Строительная компания «Регион» г. Краснодар  Презентация технологии строительства элитных объектов  по цене эконом класса </vt:lpstr>
      <vt:lpstr>Возможности презентуемой технологии </vt:lpstr>
      <vt:lpstr>Преимущества предлагаемой технологии строительства </vt:lpstr>
      <vt:lpstr>Металлокаркас для зданий из ЛМК</vt:lpstr>
      <vt:lpstr>Описание каркасно-монолитной  технологии</vt:lpstr>
      <vt:lpstr>Индивидуальное жилищное строительство:  Фасады этих зданий выполнены из стеклофибробетонных панелей СФБ).  </vt:lpstr>
      <vt:lpstr>Преимущества строительства коттеджей из металлокаркаса (ЛМК): </vt:lpstr>
      <vt:lpstr>Несъемная опалубка из СФБ (стеклофибробетона).</vt:lpstr>
      <vt:lpstr>Панели Стеклоцем для наружной и внутренней отделки зданий</vt:lpstr>
      <vt:lpstr>Малоэтажное строительство с применением несъемной опалубки</vt:lpstr>
      <vt:lpstr>Многоэтажное строительство</vt:lpstr>
      <vt:lpstr>Панели для несъемной опалубки: описание Стеклоцем</vt:lpstr>
      <vt:lpstr>Панели для несъемной опалубки: описание СФБ</vt:lpstr>
      <vt:lpstr>Панели для несъемной опалубки: продолжение описание СФБ</vt:lpstr>
      <vt:lpstr>Многоэтажные жилые дома: внутренние перегородки</vt:lpstr>
      <vt:lpstr>Социальные объекты: детские садики</vt:lpstr>
      <vt:lpstr>Автопарковки, многоуровневые стоянки - фото</vt:lpstr>
      <vt:lpstr>Автопарковки, многоуровневые автостоянки: описание.</vt:lpstr>
      <vt:lpstr>Наши партнёры:</vt:lpstr>
      <vt:lpstr>Оглавление: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Технология строительства элитных объектов  по цене эконом класса</dc:title>
  <dc:creator>Владимир Ефимов</dc:creator>
  <cp:lastModifiedBy>Юрий Корж</cp:lastModifiedBy>
  <cp:revision>116</cp:revision>
  <dcterms:created xsi:type="dcterms:W3CDTF">2015-06-25T10:10:46Z</dcterms:created>
  <dcterms:modified xsi:type="dcterms:W3CDTF">2015-11-29T15:38:33Z</dcterms:modified>
</cp:coreProperties>
</file>